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2" r:id="rId2"/>
    <p:sldId id="265" r:id="rId3"/>
    <p:sldId id="266" r:id="rId4"/>
    <p:sldId id="260" r:id="rId5"/>
    <p:sldId id="259" r:id="rId6"/>
    <p:sldId id="263" r:id="rId7"/>
    <p:sldId id="261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217346"/>
    <a:srgbClr val="D24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C6C979-5B99-4899-BCB6-6B5C7C8CE2DD}" v="690" dt="2018-10-08T23:21:57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23492-E928-431D-BC7C-A4EF40B68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560B6-545B-4A82-8708-CF6B7B9F5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51684-7698-46B3-A997-4A2BA57A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FC0E-F02E-4AC3-9A9E-41283C47FD7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13EB6-5CFB-445D-A537-E269FAD1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9FF74-2524-45B9-8308-3AF2902A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F52-BDC2-4493-BAAE-A2A89EB1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1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ABFF-BA48-40F6-8312-21FC869AB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D82F0A-75FE-4B6E-94DB-F27D85A3F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7D275-BC91-44EB-A0B8-2562BE2C4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FC0E-F02E-4AC3-9A9E-41283C47FD7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712AD-FB20-40AF-9D4A-6FA243732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36704-EB47-40F2-BC85-32100A38E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F52-BDC2-4493-BAAE-A2A89EB1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1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DD39D1-ED33-4663-A1E3-AD6494FB5A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FDC4D-9AAE-43E6-A3F2-CCC6B1D7B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DD15A-49BD-40F6-B758-FB7150D59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FC0E-F02E-4AC3-9A9E-41283C47FD7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27810-5C5F-4B49-AA2F-C0657A3A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63AFD-04B8-4B2E-9DCA-87EA92D5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F52-BDC2-4493-BAAE-A2A89EB1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4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2F7B-871C-4BE5-8B60-7B0771A2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A3010-4DDF-421C-8999-260F6858D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694A1-B22D-47AA-90A3-41B915FF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FC0E-F02E-4AC3-9A9E-41283C47FD7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E5790-23C5-4F1C-9D93-DCD915E8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EDBEB-65A5-4007-BB0E-7B991D19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F52-BDC2-4493-BAAE-A2A89EB1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7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D1E77-5E95-4424-84D2-30561311A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789FF-B1B8-45DE-B2B4-08B88215C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26A32-B479-4933-BA41-CFADD2E8E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FC0E-F02E-4AC3-9A9E-41283C47FD7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FE274-04B2-4895-B5A8-866F5644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DA3CC-A433-4330-9E50-AFA4434C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F52-BDC2-4493-BAAE-A2A89EB1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8004B-9DE3-41FD-A395-C3EEA71A2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B6F63-97E3-4ACB-8D51-CFE20F0FA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49AD8-36DB-4525-9032-EE6AC21C4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31D0A-49DF-41DB-B174-8A3E135E4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FC0E-F02E-4AC3-9A9E-41283C47FD7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41135-4338-45E3-ADE0-9EFF12C6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EF041-EFDD-4B03-B549-E9778E8E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F52-BDC2-4493-BAAE-A2A89EB1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0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E1407-E7F6-45AB-91B5-72EF0E103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C466D-444E-44BE-8FF5-EF79F14DC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DECB9-745C-4FBA-98C4-63781847B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13F732-D63E-46C6-9FAD-13BCEBC58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92B043-2151-4A56-B6E5-E7BDA88C9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7516A7-0F14-4482-84E1-7FCC9EB82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FC0E-F02E-4AC3-9A9E-41283C47FD7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CFFE3-F22C-4138-9566-753B2802A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95F6D2-DAA1-4C1C-B141-C743EED49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F52-BDC2-4493-BAAE-A2A89EB1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8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FCA1-2402-495F-B7F4-50FCD201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4147D7-4E12-49D3-9296-8FD820AE9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FC0E-F02E-4AC3-9A9E-41283C47FD7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8D0D7-B1DF-45AF-A69D-1C92C47D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8E6E32-9DF0-435A-9AD4-2F854B0A4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F52-BDC2-4493-BAAE-A2A89EB1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2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4EE583-CFB8-438A-B466-A526228F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FC0E-F02E-4AC3-9A9E-41283C47FD7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7836D-CC8F-41D0-9FE4-5B0158BD8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CD09-B0E2-4472-8421-A17FF6306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F52-BDC2-4493-BAAE-A2A89EB1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1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C567F-42F2-464D-AE98-7AE57848A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909FC-E786-4D02-8964-EC75C671B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D434B-A4BE-4B8B-81E4-D4E920486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3BD9B-F0A4-4212-B2C1-BC99AF236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FC0E-F02E-4AC3-9A9E-41283C47FD7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4E1E7-6DA7-4B2E-91CB-FFEE06954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3F563-E6C3-40CC-B208-F064D18C8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F52-BDC2-4493-BAAE-A2A89EB1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8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6E14E-A171-40FB-8D1F-5BA8F3B42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D58114-AB55-4D2C-A712-1172F5322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DB98A-C0AC-41B7-9836-80F505989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4679A-9F8E-42A8-AE21-FDB04F82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FC0E-F02E-4AC3-9A9E-41283C47FD7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E90D1-BD59-438F-9322-899C2ABE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ABD96-2BD4-4F02-8B19-B6D8CA04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F52-BDC2-4493-BAAE-A2A89EB1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5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C8DB76-814B-4605-906D-7DB19309C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A2BA2-2BC7-403E-9489-3D53D6000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87FB9-4A7B-4E40-AB31-BF7DB0DBD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BFC0E-F02E-4AC3-9A9E-41283C47FD7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CE0A5-F114-459E-8249-B1A900A5C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95303-EA9F-42F4-9CDB-180775A0E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D7F52-BDC2-4493-BAAE-A2A89EB105D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950CEC6-B99B-4048-8E7E-CA9BEFCE9616}"/>
              </a:ext>
            </a:extLst>
          </p:cNvPr>
          <p:cNvGrpSpPr/>
          <p:nvPr userDrawn="1"/>
        </p:nvGrpSpPr>
        <p:grpSpPr>
          <a:xfrm>
            <a:off x="10997498" y="230188"/>
            <a:ext cx="977068" cy="465037"/>
            <a:chOff x="701877" y="6123817"/>
            <a:chExt cx="977068" cy="465037"/>
          </a:xfrm>
        </p:grpSpPr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87D4E5C7-24C7-410A-82D2-5423C54692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221745" y="6131654"/>
              <a:ext cx="457200" cy="457200"/>
            </a:xfrm>
            <a:prstGeom prst="rect">
              <a:avLst/>
            </a:prstGeom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7E47CDC-B34C-4431-B5D6-15A53A324466}"/>
                </a:ext>
              </a:extLst>
            </p:cNvPr>
            <p:cNvGrpSpPr/>
            <p:nvPr/>
          </p:nvGrpSpPr>
          <p:grpSpPr>
            <a:xfrm>
              <a:off x="701877" y="6123817"/>
              <a:ext cx="568570" cy="457200"/>
              <a:chOff x="755347" y="5535239"/>
              <a:chExt cx="1094474" cy="880095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0751BC46-217D-414D-B4A8-0F61ED896B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3189" y="5990373"/>
                <a:ext cx="346632" cy="0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headEnd type="none"/>
                <a:tailEnd type="stealth" w="lg" len="lg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1" name="Graphic 10">
                <a:extLst>
                  <a:ext uri="{FF2B5EF4-FFF2-40B4-BE49-F238E27FC236}">
                    <a16:creationId xmlns:a16="http://schemas.microsoft.com/office/drawing/2014/main" id="{E98D49EB-FD25-4922-9EA6-B51FFB7212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755347" y="5535239"/>
                <a:ext cx="880093" cy="8800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5631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7.svg"/><Relationship Id="rId2" Type="http://schemas.openxmlformats.org/officeDocument/2006/relationships/hyperlink" Target="https://analysisplace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9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nalysisplace.com/Solutions/Document-Automation" TargetMode="External"/><Relationship Id="rId2" Type="http://schemas.openxmlformats.org/officeDocument/2006/relationships/hyperlink" Target="https://analysisplace.com/Contact-U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analysisplac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45C30AF-2A88-4284-8B8F-FE85E5B89E5D}"/>
              </a:ext>
            </a:extLst>
          </p:cNvPr>
          <p:cNvSpPr/>
          <p:nvPr/>
        </p:nvSpPr>
        <p:spPr>
          <a:xfrm>
            <a:off x="0" y="3807424"/>
            <a:ext cx="12192000" cy="2193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77068-693B-49A2-B758-E176AD1DB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615" y="799908"/>
            <a:ext cx="10722769" cy="1101496"/>
          </a:xfrm>
        </p:spPr>
        <p:txBody>
          <a:bodyPr anchor="ctr">
            <a:normAutofit/>
          </a:bodyPr>
          <a:lstStyle/>
          <a:p>
            <a:r>
              <a:rPr lang="en-US" sz="4800" b="1" dirty="0"/>
              <a:t>Excel-to-PowerPoint Document Automation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693730-4CD5-496E-9A12-C8EB49619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43090"/>
            <a:ext cx="9144000" cy="887865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Automatically updates PowerPoint content (text, tables, bullet lists, and charts) based on Excel data and analysis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60429C-737C-4D30-84ED-E6C619115FE9}"/>
              </a:ext>
            </a:extLst>
          </p:cNvPr>
          <p:cNvSpPr/>
          <p:nvPr/>
        </p:nvSpPr>
        <p:spPr>
          <a:xfrm>
            <a:off x="792457" y="4298308"/>
            <a:ext cx="7335512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Excel-to-Word and Excel-to-PowerPoint Document Automation Add-in automates updating of Excel-based content into Word and PowerPoint documents. Updatable content includes text, tables, and charts. It also makes it easy to link/map the “dynamic” content to be updated.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2368D1-C0AC-41DA-B820-944940B13731}"/>
              </a:ext>
            </a:extLst>
          </p:cNvPr>
          <p:cNvSpPr/>
          <p:nvPr/>
        </p:nvSpPr>
        <p:spPr>
          <a:xfrm>
            <a:off x="2116930" y="2623682"/>
            <a:ext cx="79581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Document contains a simple example to demonstrate how the AnalysisPlace “Excel-to-PowerPoint Document Automation” Add-in works.  It also contains basic instructions on how to use the add-in to update and link content.</a:t>
            </a:r>
            <a:endParaRPr lang="en-US" dirty="0"/>
          </a:p>
        </p:txBody>
      </p:sp>
      <p:pic>
        <p:nvPicPr>
          <p:cNvPr id="7" name="Picture 6" descr="AnalysisPlace.com">
            <a:hlinkClick r:id="rId2" tooltip="&quot;AnalysisPlace.com&quot;"/>
            <a:extLst>
              <a:ext uri="{FF2B5EF4-FFF2-40B4-BE49-F238E27FC236}">
                <a16:creationId xmlns:a16="http://schemas.microsoft.com/office/drawing/2014/main" id="{B1385F44-87FA-4743-86F2-007AC5421FC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58" y="6333558"/>
            <a:ext cx="2143125" cy="3905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61827D8B-F41A-4947-83E9-A0DED11E5900}"/>
              </a:ext>
            </a:extLst>
          </p:cNvPr>
          <p:cNvGrpSpPr/>
          <p:nvPr/>
        </p:nvGrpSpPr>
        <p:grpSpPr>
          <a:xfrm>
            <a:off x="9144000" y="4036027"/>
            <a:ext cx="2256758" cy="1739527"/>
            <a:chOff x="5764924" y="4505749"/>
            <a:chExt cx="2256758" cy="1739527"/>
          </a:xfrm>
        </p:grpSpPr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23E6568-E4D6-4E38-A3D0-7C3236B878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107282" y="5330876"/>
              <a:ext cx="914400" cy="914400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A2D69F2E-A62F-42F9-998E-F4F6E981E5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06628" y="4505749"/>
              <a:ext cx="914400" cy="914400"/>
            </a:xfrm>
            <a:prstGeom prst="rect">
              <a:avLst/>
            </a:prstGeom>
          </p:spPr>
        </p:pic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128BB94-A881-40D2-A3E7-CC1E76F798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02553" y="5033933"/>
              <a:ext cx="452024" cy="236435"/>
            </a:xfrm>
            <a:prstGeom prst="straightConnector1">
              <a:avLst/>
            </a:prstGeom>
            <a:ln w="50800">
              <a:solidFill>
                <a:schemeClr val="accent4">
                  <a:lumMod val="75000"/>
                </a:schemeClr>
              </a:solidFill>
              <a:headEnd type="none"/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43B1D48-212F-4406-AF5C-E991C1F30BB8}"/>
                </a:ext>
              </a:extLst>
            </p:cNvPr>
            <p:cNvCxnSpPr>
              <a:cxnSpLocks/>
            </p:cNvCxnSpPr>
            <p:nvPr/>
          </p:nvCxnSpPr>
          <p:spPr>
            <a:xfrm>
              <a:off x="6702553" y="5488709"/>
              <a:ext cx="452024" cy="236435"/>
            </a:xfrm>
            <a:prstGeom prst="straightConnector1">
              <a:avLst/>
            </a:prstGeom>
            <a:ln w="50800">
              <a:solidFill>
                <a:schemeClr val="accent4">
                  <a:lumMod val="75000"/>
                </a:schemeClr>
              </a:solidFill>
              <a:headEnd type="none"/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0B988400-934B-4196-B639-40970725B9A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764924" y="4797971"/>
              <a:ext cx="1140448" cy="11404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362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{Cell:Start!rpt_ScopeList}">
            <a:extLst>
              <a:ext uri="{FF2B5EF4-FFF2-40B4-BE49-F238E27FC236}">
                <a16:creationId xmlns:a16="http://schemas.microsoft.com/office/drawing/2014/main" id="{E761D206-AA45-4B62-A9D5-DABA08152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4924" y="3341081"/>
            <a:ext cx="3013621" cy="2454008"/>
          </a:xfrm>
        </p:spPr>
        <p:txBody>
          <a:bodyPr>
            <a:normAutofit/>
          </a:bodyPr>
          <a:lstStyle/>
          <a:p>
            <a:r>
              <a:rPr lang="en-US" sz="1800" dirty="0"/>
              <a:t>Scope list will appear here</a:t>
            </a:r>
          </a:p>
        </p:txBody>
      </p:sp>
      <p:sp>
        <p:nvSpPr>
          <p:cNvPr id="4" name="TextBox 3" descr="{Cell:Start!rpt_CustomerName}">
            <a:extLst>
              <a:ext uri="{FF2B5EF4-FFF2-40B4-BE49-F238E27FC236}">
                <a16:creationId xmlns:a16="http://schemas.microsoft.com/office/drawing/2014/main" id="{6565CD4D-CB5C-448D-A67A-B5DA7561426D}"/>
              </a:ext>
            </a:extLst>
          </p:cNvPr>
          <p:cNvSpPr txBox="1"/>
          <p:nvPr/>
        </p:nvSpPr>
        <p:spPr>
          <a:xfrm>
            <a:off x="2005014" y="1873987"/>
            <a:ext cx="3810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Name will appear here</a:t>
            </a:r>
          </a:p>
        </p:txBody>
      </p:sp>
      <p:sp>
        <p:nvSpPr>
          <p:cNvPr id="6" name="TextBox 5" descr="{Cell:Start!rpt_TextSummary}">
            <a:extLst>
              <a:ext uri="{FF2B5EF4-FFF2-40B4-BE49-F238E27FC236}">
                <a16:creationId xmlns:a16="http://schemas.microsoft.com/office/drawing/2014/main" id="{8DBCBDCA-A9FE-467E-9291-4A98FFA33FCD}"/>
              </a:ext>
            </a:extLst>
          </p:cNvPr>
          <p:cNvSpPr txBox="1"/>
          <p:nvPr/>
        </p:nvSpPr>
        <p:spPr>
          <a:xfrm>
            <a:off x="5995764" y="1973182"/>
            <a:ext cx="455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Summary of results text will appear here.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1BC98A-8721-41B9-95BD-F1F0B109E55D}"/>
              </a:ext>
            </a:extLst>
          </p:cNvPr>
          <p:cNvSpPr txBox="1">
            <a:spLocks/>
          </p:cNvSpPr>
          <p:nvPr/>
        </p:nvSpPr>
        <p:spPr>
          <a:xfrm>
            <a:off x="321365" y="73913"/>
            <a:ext cx="96308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/>
              <a:t>Sample Dynamic Content</a:t>
            </a:r>
          </a:p>
          <a:p>
            <a:pPr algn="l"/>
            <a:r>
              <a:rPr lang="en-US" sz="2800" dirty="0">
                <a:solidFill>
                  <a:schemeClr val="accent1"/>
                </a:solidFill>
              </a:rPr>
              <a:t>Content on this slide will be updated based on the data submitted from Excel when you click “Update Document” on the Update tab.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E1A523-78EE-49AD-A48A-B348306CDF26}"/>
              </a:ext>
            </a:extLst>
          </p:cNvPr>
          <p:cNvSpPr txBox="1"/>
          <p:nvPr/>
        </p:nvSpPr>
        <p:spPr>
          <a:xfrm>
            <a:off x="2005014" y="1483495"/>
            <a:ext cx="3687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Personalized for: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700598F0-CA1F-4BD8-A187-F9C5D99E6FA1}"/>
              </a:ext>
            </a:extLst>
          </p:cNvPr>
          <p:cNvSpPr/>
          <p:nvPr/>
        </p:nvSpPr>
        <p:spPr>
          <a:xfrm>
            <a:off x="10776857" y="1772856"/>
            <a:ext cx="1355271" cy="706911"/>
          </a:xfrm>
          <a:prstGeom prst="wedgeRoundRectCallout">
            <a:avLst>
              <a:gd name="adj1" fmla="val -66886"/>
              <a:gd name="adj2" fmla="val 9562"/>
              <a:gd name="adj3" fmla="val 16667"/>
            </a:avLst>
          </a:prstGeom>
          <a:solidFill>
            <a:srgbClr val="EDEDE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text will be updated based on “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rpt_TextSummary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 cell in Excel 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A4DADFE8-D5E5-44A6-95E7-AEC7D254549C}"/>
              </a:ext>
            </a:extLst>
          </p:cNvPr>
          <p:cNvSpPr/>
          <p:nvPr/>
        </p:nvSpPr>
        <p:spPr>
          <a:xfrm>
            <a:off x="7421442" y="5707567"/>
            <a:ext cx="2690639" cy="706911"/>
          </a:xfrm>
          <a:prstGeom prst="wedgeRoundRectCallout">
            <a:avLst>
              <a:gd name="adj1" fmla="val 25283"/>
              <a:gd name="adj2" fmla="val -74748"/>
              <a:gd name="adj3" fmla="val 16667"/>
            </a:avLst>
          </a:prstGeom>
          <a:solidFill>
            <a:srgbClr val="EDEDE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When updated, this chart will match the appearance of the Excel chart named  “rpt_CostsVsBenefitsChart”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A8872077-37FF-4016-8E41-B9E9C0108E3B}"/>
              </a:ext>
            </a:extLst>
          </p:cNvPr>
          <p:cNvSpPr/>
          <p:nvPr/>
        </p:nvSpPr>
        <p:spPr>
          <a:xfrm>
            <a:off x="304803" y="1752931"/>
            <a:ext cx="1494064" cy="818819"/>
          </a:xfrm>
          <a:prstGeom prst="wedgeRoundRectCallout">
            <a:avLst>
              <a:gd name="adj1" fmla="val 68452"/>
              <a:gd name="adj2" fmla="val -11039"/>
              <a:gd name="adj3" fmla="val 16667"/>
            </a:avLst>
          </a:prstGeom>
          <a:solidFill>
            <a:srgbClr val="EDEDE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text will be updated based on the  “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rpt_CustomerName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 cell in Excel </a:t>
            </a:r>
          </a:p>
        </p:txBody>
      </p:sp>
      <p:pic>
        <p:nvPicPr>
          <p:cNvPr id="13" name="Picture 12" descr="{Chart:Start!rpt_CostsVsBenefitsChart}">
            <a:extLst>
              <a:ext uri="{FF2B5EF4-FFF2-40B4-BE49-F238E27FC236}">
                <a16:creationId xmlns:a16="http://schemas.microsoft.com/office/drawing/2014/main" id="{EB3144D6-B181-480B-B656-813E4274324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044" y="3308484"/>
            <a:ext cx="3183692" cy="209120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39C2396-8654-4D36-AAA9-D3101B46573E}"/>
              </a:ext>
            </a:extLst>
          </p:cNvPr>
          <p:cNvSpPr txBox="1"/>
          <p:nvPr/>
        </p:nvSpPr>
        <p:spPr>
          <a:xfrm>
            <a:off x="1733162" y="2887729"/>
            <a:ext cx="276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Features Included in Scope: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6B5D70FA-8695-4688-B48F-433F738ED621}"/>
              </a:ext>
            </a:extLst>
          </p:cNvPr>
          <p:cNvSpPr/>
          <p:nvPr/>
        </p:nvSpPr>
        <p:spPr>
          <a:xfrm>
            <a:off x="2025928" y="5941442"/>
            <a:ext cx="1757986" cy="706911"/>
          </a:xfrm>
          <a:prstGeom prst="wedgeRoundRectCallout">
            <a:avLst>
              <a:gd name="adj1" fmla="val -17827"/>
              <a:gd name="adj2" fmla="val -81934"/>
              <a:gd name="adj3" fmla="val 16667"/>
            </a:avLst>
          </a:prstGeom>
          <a:solidFill>
            <a:srgbClr val="EDEDE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bullet list will be updated based on the  “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rpt_ScopeList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 cell in Excel </a:t>
            </a:r>
          </a:p>
        </p:txBody>
      </p:sp>
    </p:spTree>
    <p:extLst>
      <p:ext uri="{BB962C8B-B14F-4D97-AF65-F5344CB8AC3E}">
        <p14:creationId xmlns:p14="http://schemas.microsoft.com/office/powerpoint/2010/main" val="331250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EF2F25-5781-4111-9C47-C39CDF28E4A2}"/>
              </a:ext>
            </a:extLst>
          </p:cNvPr>
          <p:cNvSpPr txBox="1">
            <a:spLocks/>
          </p:cNvSpPr>
          <p:nvPr/>
        </p:nvSpPr>
        <p:spPr>
          <a:xfrm>
            <a:off x="321365" y="73913"/>
            <a:ext cx="96308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/>
              <a:t>Sample Dynamic Content</a:t>
            </a:r>
          </a:p>
          <a:p>
            <a:pPr algn="l"/>
            <a:r>
              <a:rPr lang="en-US" sz="2800" dirty="0">
                <a:solidFill>
                  <a:schemeClr val="accent1"/>
                </a:solidFill>
              </a:rPr>
              <a:t>Content on this slide will be updated based on the data submitted from Excel when you click “Update Document” on the Update tab.</a:t>
            </a:r>
            <a:endParaRPr lang="en-US" sz="24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4" descr="{Table:Start!rpt_ROISumTable}">
            <a:extLst>
              <a:ext uri="{FF2B5EF4-FFF2-40B4-BE49-F238E27FC236}">
                <a16:creationId xmlns:a16="http://schemas.microsoft.com/office/drawing/2014/main" id="{47C9A5AD-27FB-4EA6-9A65-B48E8FAF4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470609"/>
              </p:ext>
            </p:extLst>
          </p:nvPr>
        </p:nvGraphicFramePr>
        <p:xfrm>
          <a:off x="732168" y="2588864"/>
          <a:ext cx="4454472" cy="1682432"/>
        </p:xfrm>
        <a:graphic>
          <a:graphicData uri="http://schemas.openxmlformats.org/drawingml/2006/table">
            <a:tbl>
              <a:tblPr firstRow="1" firstCol="1" lastRow="1" lastCol="1">
                <a:tableStyleId>{BC89EF96-8CEA-46FF-86C4-4CE0E7609802}</a:tableStyleId>
              </a:tblPr>
              <a:tblGrid>
                <a:gridCol w="1352489">
                  <a:extLst>
                    <a:ext uri="{9D8B030D-6E8A-4147-A177-3AD203B41FA5}">
                      <a16:colId xmlns:a16="http://schemas.microsoft.com/office/drawing/2014/main" val="3884871034"/>
                    </a:ext>
                  </a:extLst>
                </a:gridCol>
                <a:gridCol w="1025491">
                  <a:extLst>
                    <a:ext uri="{9D8B030D-6E8A-4147-A177-3AD203B41FA5}">
                      <a16:colId xmlns:a16="http://schemas.microsoft.com/office/drawing/2014/main" val="2977627489"/>
                    </a:ext>
                  </a:extLst>
                </a:gridCol>
                <a:gridCol w="962874">
                  <a:extLst>
                    <a:ext uri="{9D8B030D-6E8A-4147-A177-3AD203B41FA5}">
                      <a16:colId xmlns:a16="http://schemas.microsoft.com/office/drawing/2014/main" val="3531531734"/>
                    </a:ext>
                  </a:extLst>
                </a:gridCol>
                <a:gridCol w="1113618">
                  <a:extLst>
                    <a:ext uri="{9D8B030D-6E8A-4147-A177-3AD203B41FA5}">
                      <a16:colId xmlns:a16="http://schemas.microsoft.com/office/drawing/2014/main" val="2592438592"/>
                    </a:ext>
                  </a:extLst>
                </a:gridCol>
              </a:tblGrid>
              <a:tr h="420608">
                <a:tc>
                  <a:txBody>
                    <a:bodyPr/>
                    <a:lstStyle/>
                    <a:p>
                      <a:r>
                        <a:rPr lang="en-US" sz="1100" dirty="0"/>
                        <a:t> Table</a:t>
                      </a: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8288504"/>
                  </a:ext>
                </a:extLst>
              </a:tr>
              <a:tr h="420608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86474"/>
                  </a:ext>
                </a:extLst>
              </a:tr>
              <a:tr h="420608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3217990"/>
                  </a:ext>
                </a:extLst>
              </a:tr>
              <a:tr h="420608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7044014"/>
                  </a:ext>
                </a:extLst>
              </a:tr>
            </a:tbl>
          </a:graphicData>
        </a:graphic>
      </p:graphicFrame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7447AA9-C481-4215-90ED-EF54C34C0A28}"/>
              </a:ext>
            </a:extLst>
          </p:cNvPr>
          <p:cNvSpPr/>
          <p:nvPr/>
        </p:nvSpPr>
        <p:spPr>
          <a:xfrm>
            <a:off x="1518005" y="4759007"/>
            <a:ext cx="2465615" cy="680024"/>
          </a:xfrm>
          <a:prstGeom prst="wedgeRoundRectCallout">
            <a:avLst>
              <a:gd name="adj1" fmla="val 20383"/>
              <a:gd name="adj2" fmla="val -105139"/>
              <a:gd name="adj3" fmla="val 16667"/>
            </a:avLst>
          </a:prstGeom>
          <a:solidFill>
            <a:srgbClr val="EDEDE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text in this table will be updated based on the range named “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rpt_ROISumTable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 in Excel 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A4808485-C69E-422D-BDC4-96413A24A835}"/>
              </a:ext>
            </a:extLst>
          </p:cNvPr>
          <p:cNvSpPr/>
          <p:nvPr/>
        </p:nvSpPr>
        <p:spPr>
          <a:xfrm>
            <a:off x="7162407" y="5294469"/>
            <a:ext cx="2465615" cy="680024"/>
          </a:xfrm>
          <a:prstGeom prst="wedgeRoundRectCallout">
            <a:avLst>
              <a:gd name="adj1" fmla="val 20383"/>
              <a:gd name="adj2" fmla="val -105139"/>
              <a:gd name="adj3" fmla="val 16667"/>
            </a:avLst>
          </a:prstGeom>
          <a:solidFill>
            <a:srgbClr val="EDEDE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text in this table will be updated based on the Table (data table) named “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rpt_ExpensesTable_visible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 in Excel </a:t>
            </a:r>
          </a:p>
        </p:txBody>
      </p:sp>
      <p:graphicFrame>
        <p:nvGraphicFramePr>
          <p:cNvPr id="9" name="Table 8" descr="{Table:Start!rpt_ExpensesTable_visible}">
            <a:extLst>
              <a:ext uri="{FF2B5EF4-FFF2-40B4-BE49-F238E27FC236}">
                <a16:creationId xmlns:a16="http://schemas.microsoft.com/office/drawing/2014/main" id="{62B9D61E-E757-453D-BA43-DDDE4BB42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19283"/>
              </p:ext>
            </p:extLst>
          </p:nvPr>
        </p:nvGraphicFramePr>
        <p:xfrm>
          <a:off x="5944716" y="2324642"/>
          <a:ext cx="5937250" cy="157734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83995">
                  <a:extLst>
                    <a:ext uri="{9D8B030D-6E8A-4147-A177-3AD203B41FA5}">
                      <a16:colId xmlns:a16="http://schemas.microsoft.com/office/drawing/2014/main" val="3246094060"/>
                    </a:ext>
                  </a:extLst>
                </a:gridCol>
                <a:gridCol w="1483995">
                  <a:extLst>
                    <a:ext uri="{9D8B030D-6E8A-4147-A177-3AD203B41FA5}">
                      <a16:colId xmlns:a16="http://schemas.microsoft.com/office/drawing/2014/main" val="2753444929"/>
                    </a:ext>
                  </a:extLst>
                </a:gridCol>
                <a:gridCol w="1484630">
                  <a:extLst>
                    <a:ext uri="{9D8B030D-6E8A-4147-A177-3AD203B41FA5}">
                      <a16:colId xmlns:a16="http://schemas.microsoft.com/office/drawing/2014/main" val="2468517718"/>
                    </a:ext>
                  </a:extLst>
                </a:gridCol>
                <a:gridCol w="1484630">
                  <a:extLst>
                    <a:ext uri="{9D8B030D-6E8A-4147-A177-3AD203B41FA5}">
                      <a16:colId xmlns:a16="http://schemas.microsoft.com/office/drawing/2014/main" val="7976916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Merchant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Category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Amount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660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5231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9853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4875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9234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972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44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CE76B-269F-485C-B406-58D8E10BD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 Get Started</a:t>
            </a:r>
            <a:br>
              <a:rPr lang="en-US" dirty="0"/>
            </a:br>
            <a:r>
              <a:rPr lang="en-US" sz="2200" dirty="0">
                <a:solidFill>
                  <a:schemeClr val="accent1"/>
                </a:solidFill>
              </a:rPr>
              <a:t>To get started, update the sample PowerPoint document from the sample Excel workbook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37B6D-4434-4923-9E79-18BDBB01D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31235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Install the “Excel-to-Word Document Automation” Add-In in both Excel and PowerPoint (and Word, if desired)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Insert &gt; Add-ins &gt; Store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Search for “Document Automation”.  Add it.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Activate it from the Home ribbon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Download the sample Excel and PowerPoint templates (available from within the add-in)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 Excel: modify some tan-colored input cells, then “Submit Content” (from the “Submit” tab of the add-in)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 PowerPoint: “Update Document” from the “Update” tab of the add-in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Download the updated document.  You should see the changes.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71C88C-E2D6-4845-BE29-6CAF8A6794B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0522" y="1825625"/>
            <a:ext cx="1797368" cy="3840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D671B00-A13E-4DA2-8E00-148A3618DD2C}"/>
              </a:ext>
            </a:extLst>
          </p:cNvPr>
          <p:cNvSpPr/>
          <p:nvPr/>
        </p:nvSpPr>
        <p:spPr>
          <a:xfrm>
            <a:off x="9865742" y="3337727"/>
            <a:ext cx="274320" cy="2743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F769729-5B29-4BD8-9B48-A8F5DEB86EC1}"/>
              </a:ext>
            </a:extLst>
          </p:cNvPr>
          <p:cNvSpPr/>
          <p:nvPr/>
        </p:nvSpPr>
        <p:spPr>
          <a:xfrm>
            <a:off x="9851501" y="4903169"/>
            <a:ext cx="274320" cy="2743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059CD7-0878-439C-B061-1DBA7478041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0638" y="1875474"/>
            <a:ext cx="3622576" cy="1954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4F286FC-850F-4E43-86B2-3AA32FD6FA93}"/>
              </a:ext>
            </a:extLst>
          </p:cNvPr>
          <p:cNvSpPr/>
          <p:nvPr/>
        </p:nvSpPr>
        <p:spPr>
          <a:xfrm>
            <a:off x="6492717" y="1973580"/>
            <a:ext cx="342424" cy="24431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DD1145D-07B1-41A2-A316-9C960F1BE996}"/>
              </a:ext>
            </a:extLst>
          </p:cNvPr>
          <p:cNvSpPr/>
          <p:nvPr/>
        </p:nvSpPr>
        <p:spPr>
          <a:xfrm>
            <a:off x="7628095" y="2156460"/>
            <a:ext cx="449105" cy="19716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6E323C3-5A0E-4473-AA40-71999EA4BF0E}"/>
              </a:ext>
            </a:extLst>
          </p:cNvPr>
          <p:cNvSpPr/>
          <p:nvPr/>
        </p:nvSpPr>
        <p:spPr>
          <a:xfrm>
            <a:off x="6213871" y="3144202"/>
            <a:ext cx="880349" cy="33813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8564B54-C4AD-4215-A164-236617242625}"/>
              </a:ext>
            </a:extLst>
          </p:cNvPr>
          <p:cNvSpPr/>
          <p:nvPr/>
        </p:nvSpPr>
        <p:spPr>
          <a:xfrm>
            <a:off x="9060180" y="3474720"/>
            <a:ext cx="543034" cy="28956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EAAE945-F6F5-40EF-9BED-A4A0F59DABEA}"/>
              </a:ext>
            </a:extLst>
          </p:cNvPr>
          <p:cNvSpPr/>
          <p:nvPr/>
        </p:nvSpPr>
        <p:spPr>
          <a:xfrm>
            <a:off x="7460035" y="1921908"/>
            <a:ext cx="276225" cy="2743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72DE97C-E7FB-4B06-8A98-3888228A2858}"/>
              </a:ext>
            </a:extLst>
          </p:cNvPr>
          <p:cNvSpPr/>
          <p:nvPr/>
        </p:nvSpPr>
        <p:spPr>
          <a:xfrm>
            <a:off x="8922067" y="3259931"/>
            <a:ext cx="276225" cy="2743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4770D8C-A1BC-4E9C-BD87-7F5FAEA23F62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7094220" y="3313271"/>
            <a:ext cx="1965960" cy="30622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E182598-9507-4CF7-ADE0-BE984B3A808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6835141" y="2095738"/>
            <a:ext cx="792954" cy="15930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9B354BCB-6A55-4B87-823A-DD9EEA417EB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638" y="3999070"/>
            <a:ext cx="3621024" cy="1687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18404FA-25B3-48B6-A866-B907FCA7E241}"/>
              </a:ext>
            </a:extLst>
          </p:cNvPr>
          <p:cNvSpPr/>
          <p:nvPr/>
        </p:nvSpPr>
        <p:spPr>
          <a:xfrm>
            <a:off x="6242337" y="4128612"/>
            <a:ext cx="316469" cy="23741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1C86363-7E91-4AA4-AC07-6D5FE9A1E74B}"/>
              </a:ext>
            </a:extLst>
          </p:cNvPr>
          <p:cNvCxnSpPr>
            <a:cxnSpLocks/>
            <a:stCxn id="18" idx="3"/>
            <a:endCxn id="23" idx="1"/>
          </p:cNvCxnSpPr>
          <p:nvPr/>
        </p:nvCxnSpPr>
        <p:spPr>
          <a:xfrm>
            <a:off x="6558806" y="4247318"/>
            <a:ext cx="2002045" cy="28789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7B85EC5A-13D5-4B5B-A9C3-BD1B215175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86730" y="4323697"/>
            <a:ext cx="147844" cy="43891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5B137A9-4B73-45DC-8C98-070B64F272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7116" y="4323697"/>
            <a:ext cx="147844" cy="43891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ACB78F3-5C64-42B3-AA8B-D8A31CA103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5719" y="4323697"/>
            <a:ext cx="147844" cy="438912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3D05C8B-300F-4DA3-B462-6FC0B08076DE}"/>
              </a:ext>
            </a:extLst>
          </p:cNvPr>
          <p:cNvSpPr/>
          <p:nvPr/>
        </p:nvSpPr>
        <p:spPr>
          <a:xfrm>
            <a:off x="8560851" y="4276010"/>
            <a:ext cx="451595" cy="518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7D8FF3A-5ECB-41F9-AFA1-D11FBBCE6DAF}"/>
              </a:ext>
            </a:extLst>
          </p:cNvPr>
          <p:cNvSpPr/>
          <p:nvPr/>
        </p:nvSpPr>
        <p:spPr>
          <a:xfrm>
            <a:off x="8359819" y="4109395"/>
            <a:ext cx="276225" cy="2743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6287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68D5D5-CCCD-435D-9C1E-5F528E1DCE5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9460" y="2012203"/>
            <a:ext cx="4929289" cy="36438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EE6D89-2C51-445D-AD5E-A8F5D078D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251551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to Link/Map Content</a:t>
            </a:r>
            <a:br>
              <a:rPr lang="en-US" dirty="0"/>
            </a:br>
            <a:r>
              <a:rPr lang="en-US" sz="2700" dirty="0">
                <a:solidFill>
                  <a:schemeClr val="accent1"/>
                </a:solidFill>
              </a:rPr>
              <a:t>Mapping content between Excel and PowerPoint is easy, but does require some manual steps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3E93B-8E0F-449A-A6E7-2DFB05B7E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252" y="1825625"/>
            <a:ext cx="6694588" cy="476544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900" b="1" dirty="0"/>
              <a:t>In Excel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Name Content (cell, range, or chart)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“Submit” Content</a:t>
            </a:r>
          </a:p>
          <a:p>
            <a:pPr marL="0" indent="0">
              <a:buNone/>
            </a:pPr>
            <a:r>
              <a:rPr lang="en-US" sz="2900" b="1" dirty="0"/>
              <a:t>In PowerPoint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400" dirty="0"/>
              <a:t>Click “Get Excel Source Data” (“Link” tab)</a:t>
            </a:r>
          </a:p>
          <a:p>
            <a:pPr marL="0" indent="0">
              <a:buNone/>
            </a:pPr>
            <a:r>
              <a:rPr lang="en-US" sz="2900" b="1" dirty="0"/>
              <a:t>In PowerPoint (for each item/shape)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Select desired Excel source from the drop-downs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Copy the provided {code}, including the brackets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Select (or create) the desired shape </a:t>
            </a:r>
          </a:p>
          <a:p>
            <a:pPr marL="457200" lvl="1" indent="0">
              <a:buNone/>
            </a:pPr>
            <a:r>
              <a:rPr lang="en-US" sz="2000" dirty="0"/>
              <a:t>Important: the shape type must match:</a:t>
            </a:r>
          </a:p>
          <a:p>
            <a:pPr marL="457200" lvl="1" indent="0">
              <a:buNone/>
            </a:pPr>
            <a:r>
              <a:rPr lang="en-US" sz="2000" dirty="0"/>
              <a:t>Text - Shape can be a title, text box, content shape, WordArt, etc.</a:t>
            </a:r>
          </a:p>
          <a:p>
            <a:pPr marL="457200" lvl="1" indent="0">
              <a:buNone/>
            </a:pPr>
            <a:r>
              <a:rPr lang="en-US" sz="2000" dirty="0"/>
              <a:t>Charts/Images - Shape must be an existing image/picture. For example, copy the chart or range from Excel, then paste it in PPT as a picture (TIFF on a Mac). Don't paste chart as the default chart format. With PPT Online: Insert &gt; any Picture or Online Picture.</a:t>
            </a:r>
          </a:p>
          <a:p>
            <a:pPr marL="457200" lvl="1" indent="0">
              <a:buNone/>
            </a:pPr>
            <a:r>
              <a:rPr lang="en-US" sz="2000" dirty="0"/>
              <a:t>Tables - Shape must be an existing table (Insert &gt; Table)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Paste {code} into the Shape's “Alt Text” description box </a:t>
            </a:r>
          </a:p>
          <a:p>
            <a:pPr marL="457200" lvl="1" indent="0">
              <a:buNone/>
            </a:pPr>
            <a:r>
              <a:rPr lang="en-US" sz="2000" dirty="0"/>
              <a:t>Windows or Mac: Right-click on shape border, choose "Edit Alt Text".</a:t>
            </a:r>
          </a:p>
          <a:p>
            <a:pPr marL="457200" lvl="1" indent="0">
              <a:buNone/>
            </a:pPr>
            <a:r>
              <a:rPr lang="en-US" sz="2000" dirty="0"/>
              <a:t>Online: Select shape &gt; Click the Shape</a:t>
            </a:r>
          </a:p>
          <a:p>
            <a:pPr marL="0" indent="0">
              <a:buNone/>
            </a:pPr>
            <a:r>
              <a:rPr lang="en-US" sz="2900" b="1" dirty="0"/>
              <a:t>In PowerPoint (to update your document)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On the "Update" tab, click "Update Document". This will upload a copy of your PowerPoint document along with your changes/data from Excel. Our server will then modify the document.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Download your updated document via the “Download” button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111C028-D9E6-4076-9DF7-738311C00219}"/>
              </a:ext>
            </a:extLst>
          </p:cNvPr>
          <p:cNvSpPr/>
          <p:nvPr/>
        </p:nvSpPr>
        <p:spPr>
          <a:xfrm>
            <a:off x="11587331" y="4061460"/>
            <a:ext cx="274320" cy="2743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C8F7BBD-FDFB-44E7-9BB2-FC83BC6CA761}"/>
              </a:ext>
            </a:extLst>
          </p:cNvPr>
          <p:cNvSpPr/>
          <p:nvPr/>
        </p:nvSpPr>
        <p:spPr>
          <a:xfrm>
            <a:off x="10451951" y="4638745"/>
            <a:ext cx="274320" cy="2743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282BEEB-AC93-491C-B5E3-D0EFBA86A91B}"/>
              </a:ext>
            </a:extLst>
          </p:cNvPr>
          <p:cNvSpPr/>
          <p:nvPr/>
        </p:nvSpPr>
        <p:spPr>
          <a:xfrm>
            <a:off x="10451951" y="5395127"/>
            <a:ext cx="274320" cy="2743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38827D5-28CF-473C-A1AA-93FAE1FFE337}"/>
              </a:ext>
            </a:extLst>
          </p:cNvPr>
          <p:cNvSpPr/>
          <p:nvPr/>
        </p:nvSpPr>
        <p:spPr>
          <a:xfrm>
            <a:off x="8912711" y="3109127"/>
            <a:ext cx="274320" cy="2743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94540EA-8760-41F0-9AB7-3E29E9A658C1}"/>
              </a:ext>
            </a:extLst>
          </p:cNvPr>
          <p:cNvSpPr/>
          <p:nvPr/>
        </p:nvSpPr>
        <p:spPr>
          <a:xfrm>
            <a:off x="9490284" y="4328327"/>
            <a:ext cx="274320" cy="2743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4655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9C777-FC79-4009-9F15-BDF5D181D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7346"/>
            <a:ext cx="11016343" cy="1520826"/>
          </a:xfrm>
        </p:spPr>
        <p:txBody>
          <a:bodyPr>
            <a:normAutofit/>
          </a:bodyPr>
          <a:lstStyle/>
          <a:p>
            <a:r>
              <a:rPr lang="en-US" b="1" dirty="0"/>
              <a:t>Common Document Automation Scenarios</a:t>
            </a:r>
            <a:br>
              <a:rPr lang="en-US" b="1" dirty="0"/>
            </a:br>
            <a:r>
              <a:rPr lang="en-US" sz="2200" b="1" dirty="0">
                <a:solidFill>
                  <a:schemeClr val="accent1"/>
                </a:solidFill>
              </a:rPr>
              <a:t>Enables a wide variety of data-intensive document automation scenarios.  </a:t>
            </a:r>
            <a:br>
              <a:rPr lang="en-US" sz="2200" b="1" dirty="0">
                <a:solidFill>
                  <a:schemeClr val="accent1"/>
                </a:solidFill>
              </a:rPr>
            </a:br>
            <a:r>
              <a:rPr lang="en-US" sz="2200" b="1" dirty="0">
                <a:solidFill>
                  <a:schemeClr val="accent1"/>
                </a:solidFill>
              </a:rPr>
              <a:t>Here are a few: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39FD03-3AD1-4FA7-BBAF-F2E715EC07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210000"/>
              </p:ext>
            </p:extLst>
          </p:nvPr>
        </p:nvGraphicFramePr>
        <p:xfrm>
          <a:off x="838199" y="1841227"/>
          <a:ext cx="10689772" cy="4749800"/>
        </p:xfrm>
        <a:graphic>
          <a:graphicData uri="http://schemas.openxmlformats.org/drawingml/2006/table">
            <a:tbl>
              <a:tblPr firstRow="1">
                <a:tableStyleId>{BDBED569-4797-4DF1-A0F4-6AAB3CD982D8}</a:tableStyleId>
              </a:tblPr>
              <a:tblGrid>
                <a:gridCol w="5344886">
                  <a:extLst>
                    <a:ext uri="{9D8B030D-6E8A-4147-A177-3AD203B41FA5}">
                      <a16:colId xmlns:a16="http://schemas.microsoft.com/office/drawing/2014/main" val="2684581012"/>
                    </a:ext>
                  </a:extLst>
                </a:gridCol>
                <a:gridCol w="5344886">
                  <a:extLst>
                    <a:ext uri="{9D8B030D-6E8A-4147-A177-3AD203B41FA5}">
                      <a16:colId xmlns:a16="http://schemas.microsoft.com/office/drawing/2014/main" val="1758477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Excel</a:t>
                      </a:r>
                    </a:p>
                    <a:p>
                      <a:pPr algn="ctr"/>
                      <a:r>
                        <a:rPr lang="en-US" sz="1800" b="0" dirty="0"/>
                        <a:t>Data Consolidation, Calculations, and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PowerPoint and/or Word</a:t>
                      </a:r>
                    </a:p>
                    <a:p>
                      <a:pPr algn="ctr"/>
                      <a:r>
                        <a:rPr lang="en-US" sz="1800" b="0" dirty="0"/>
                        <a:t>Documentation and 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432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ROI/TCO tools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Product selection and solution configuration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Product pricing lookups and calculations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Personalized sales and marketing collateral, including proposals and quotes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Customer business cases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Personalized customer presentations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6244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Project plans and progress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Status reports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4215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Product specifications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Custom product documentation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4271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Assessments (data entry and analysis)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Results reports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6080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Consolidation and analysis of financial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Recurring financial reports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114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Engineering/scientific calculations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Custom datasheets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399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Business data analysis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Consolidation of data from ERP, CRM, and other enterprise systems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Recurring business reports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9406419"/>
                  </a:ext>
                </a:extLst>
              </a:tr>
            </a:tbl>
          </a:graphicData>
        </a:graphic>
      </p:graphicFrame>
      <p:pic>
        <p:nvPicPr>
          <p:cNvPr id="7" name="Graphic 6">
            <a:extLst>
              <a:ext uri="{FF2B5EF4-FFF2-40B4-BE49-F238E27FC236}">
                <a16:creationId xmlns:a16="http://schemas.microsoft.com/office/drawing/2014/main" id="{9D90079D-22D4-4426-98F7-2F8271C03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96299" y="1985432"/>
            <a:ext cx="475021" cy="475021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AEF85F2C-BF4B-4895-A96C-6A65FBD83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13104" y="1985432"/>
            <a:ext cx="457200" cy="4572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DD643E07-FF23-4F59-8261-6B8FA2731E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21858" y="1886554"/>
            <a:ext cx="457201" cy="457200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9266970F-6F29-46C6-9CA8-28FBF4E79727}"/>
              </a:ext>
            </a:extLst>
          </p:cNvPr>
          <p:cNvSpPr/>
          <p:nvPr/>
        </p:nvSpPr>
        <p:spPr>
          <a:xfrm>
            <a:off x="5886503" y="1985790"/>
            <a:ext cx="342900" cy="478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6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BD3C-FAA6-4AF0-9C6C-2EA29E7DA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5D466-189D-4FAB-A41A-116AF3E82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Easy/secure download and install via the Microsoft Office Store</a:t>
            </a:r>
          </a:p>
          <a:p>
            <a:r>
              <a:rPr lang="en-US" dirty="0"/>
              <a:t>One add-in for Excel, Word, and PowerPoint</a:t>
            </a:r>
          </a:p>
          <a:p>
            <a:r>
              <a:rPr lang="en-US" dirty="0"/>
              <a:t>Single Excel document can update both Word and PowerPoint files</a:t>
            </a:r>
          </a:p>
          <a:p>
            <a:r>
              <a:rPr lang="en-US" dirty="0"/>
              <a:t>Office for Mac and Office for Windows (Office Online can update only)</a:t>
            </a:r>
          </a:p>
          <a:p>
            <a:r>
              <a:rPr lang="en-US" dirty="0"/>
              <a:t>Free-forever versions available for evaluation and light use</a:t>
            </a:r>
          </a:p>
          <a:p>
            <a:r>
              <a:rPr lang="en-US" dirty="0"/>
              <a:t>Content links are durable</a:t>
            </a:r>
          </a:p>
          <a:p>
            <a:pPr lvl="1"/>
            <a:r>
              <a:rPr lang="en-US" dirty="0"/>
              <a:t>Content links between Excel and Word/PowerPoint are durable (can be shared with others and will still update properly)</a:t>
            </a:r>
          </a:p>
          <a:p>
            <a:pPr lvl="1"/>
            <a:r>
              <a:rPr lang="en-US" dirty="0"/>
              <a:t>Links are easy to maintain and update </a:t>
            </a:r>
          </a:p>
          <a:p>
            <a:pPr lvl="1"/>
            <a:r>
              <a:rPr lang="en-US" dirty="0"/>
              <a:t>Linked content can be copy/pasted into other documents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C259-D666-4EB9-8B1E-E93FC5D3E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Word Vs. PowerPoint</a:t>
            </a:r>
            <a:br>
              <a:rPr lang="en-US" dirty="0"/>
            </a:br>
            <a:r>
              <a:rPr lang="en-US" sz="3600" dirty="0">
                <a:solidFill>
                  <a:schemeClr val="accent1"/>
                </a:solidFill>
              </a:rPr>
              <a:t>Key Differences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E8B818-D14F-4ED2-84A1-4E1B4DFDB5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380986"/>
              </p:ext>
            </p:extLst>
          </p:nvPr>
        </p:nvGraphicFramePr>
        <p:xfrm>
          <a:off x="838200" y="1825625"/>
          <a:ext cx="10515600" cy="2783570"/>
        </p:xfrm>
        <a:graphic>
          <a:graphicData uri="http://schemas.openxmlformats.org/drawingml/2006/table">
            <a:tbl>
              <a:tblPr firstRow="1" firstCol="1">
                <a:tableStyleId>{BC89EF96-8CEA-46FF-86C4-4CE0E7609802}</a:tableStyleId>
              </a:tblPr>
              <a:tblGrid>
                <a:gridCol w="3309257">
                  <a:extLst>
                    <a:ext uri="{9D8B030D-6E8A-4147-A177-3AD203B41FA5}">
                      <a16:colId xmlns:a16="http://schemas.microsoft.com/office/drawing/2014/main" val="563069016"/>
                    </a:ext>
                  </a:extLst>
                </a:gridCol>
                <a:gridCol w="3701143">
                  <a:extLst>
                    <a:ext uri="{9D8B030D-6E8A-4147-A177-3AD203B41FA5}">
                      <a16:colId xmlns:a16="http://schemas.microsoft.com/office/drawing/2014/main" val="270389005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94922095"/>
                    </a:ext>
                  </a:extLst>
                </a:gridCol>
              </a:tblGrid>
              <a:tr h="11085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>
                          <a:solidFill>
                            <a:srgbClr val="217346"/>
                          </a:solidFill>
                        </a:rPr>
                        <a:t>Excel</a:t>
                      </a:r>
                      <a:r>
                        <a:rPr lang="en-US" dirty="0"/>
                        <a:t>-to-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Word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>
                          <a:solidFill>
                            <a:srgbClr val="217346"/>
                          </a:solidFill>
                        </a:rPr>
                        <a:t>Excel</a:t>
                      </a:r>
                      <a:r>
                        <a:rPr lang="en-US" dirty="0"/>
                        <a:t>-to-</a:t>
                      </a:r>
                      <a:r>
                        <a:rPr lang="en-US" dirty="0">
                          <a:solidFill>
                            <a:srgbClr val="D24726"/>
                          </a:solidFill>
                        </a:rPr>
                        <a:t>PowerPo</a:t>
                      </a:r>
                      <a:r>
                        <a:rPr lang="en-US" sz="1800" b="1" kern="1200" dirty="0">
                          <a:solidFill>
                            <a:srgbClr val="D24726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0816487"/>
                  </a:ext>
                </a:extLst>
              </a:tr>
              <a:tr h="449559">
                <a:tc>
                  <a:txBody>
                    <a:bodyPr/>
                    <a:lstStyle/>
                    <a:p>
                      <a:r>
                        <a:rPr lang="en-US" dirty="0"/>
                        <a:t>Updatable Content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Charts, Tables, 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Charts, Tables, Text, Bullet Lists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7083780"/>
                  </a:ext>
                </a:extLst>
              </a:tr>
              <a:tr h="775951">
                <a:tc>
                  <a:txBody>
                    <a:bodyPr/>
                    <a:lstStyle/>
                    <a:p>
                      <a:r>
                        <a:rPr lang="en-US" dirty="0"/>
                        <a:t>Content Updating 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Office Add-In*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Your </a:t>
                      </a:r>
                      <a:r>
                        <a:rPr lang="en-US" dirty="0" err="1"/>
                        <a:t>docx</a:t>
                      </a:r>
                      <a:r>
                        <a:rPr lang="en-US" dirty="0"/>
                        <a:t> is updated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Server**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 copy of your pptx is updated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6264096"/>
                  </a:ext>
                </a:extLst>
              </a:tr>
              <a:tr h="449559">
                <a:tc>
                  <a:txBody>
                    <a:bodyPr/>
                    <a:lstStyle/>
                    <a:p>
                      <a:r>
                        <a:rPr lang="en-US" dirty="0"/>
                        <a:t>Document Authoring/Linking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Automated Linking Tools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Manual Link Insertion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55300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40B3D8E-E7D5-4534-9A78-D0BB76B570A2}"/>
              </a:ext>
            </a:extLst>
          </p:cNvPr>
          <p:cNvSpPr txBox="1"/>
          <p:nvPr/>
        </p:nvSpPr>
        <p:spPr>
          <a:xfrm>
            <a:off x="838200" y="5153916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*Excel content is transferred to Word via a server, then content is updated in Word using the Add-In</a:t>
            </a:r>
          </a:p>
          <a:p>
            <a:r>
              <a:rPr lang="en-US" dirty="0"/>
              <a:t> **Excel content along with a copy of the entire PPTX document is uploaded to the server where the PPTX is updated then the modified PPTX is downloaded back to the user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1C375F7-9C4E-4E2F-8396-2850AE17611B}"/>
              </a:ext>
            </a:extLst>
          </p:cNvPr>
          <p:cNvGrpSpPr/>
          <p:nvPr/>
        </p:nvGrpSpPr>
        <p:grpSpPr>
          <a:xfrm>
            <a:off x="5463583" y="1920449"/>
            <a:ext cx="1068898" cy="476678"/>
            <a:chOff x="644071" y="5535239"/>
            <a:chExt cx="2057593" cy="917589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29B98598-139C-4477-A3B4-45CB7BDEE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4071" y="5535239"/>
              <a:ext cx="914400" cy="914400"/>
            </a:xfrm>
            <a:prstGeom prst="rect">
              <a:avLst/>
            </a:prstGeom>
          </p:spPr>
        </p:pic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7DCBF9E-977E-441E-B8C0-1289141AF25E}"/>
                </a:ext>
              </a:extLst>
            </p:cNvPr>
            <p:cNvCxnSpPr>
              <a:cxnSpLocks/>
            </p:cNvCxnSpPr>
            <p:nvPr/>
          </p:nvCxnSpPr>
          <p:spPr>
            <a:xfrm>
              <a:off x="1503189" y="5990373"/>
              <a:ext cx="346632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none"/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38188F89-3626-45C1-86DD-957011101C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87264" y="5538428"/>
              <a:ext cx="914400" cy="914400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B85191C-0C49-4A0F-9296-B5B8DD4B7416}"/>
              </a:ext>
            </a:extLst>
          </p:cNvPr>
          <p:cNvGrpSpPr/>
          <p:nvPr/>
        </p:nvGrpSpPr>
        <p:grpSpPr>
          <a:xfrm>
            <a:off x="9085943" y="1920449"/>
            <a:ext cx="1066403" cy="465037"/>
            <a:chOff x="644072" y="6123817"/>
            <a:chExt cx="1066403" cy="465037"/>
          </a:xfrm>
        </p:grpSpPr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F6D6530D-6839-497D-9A18-37BC05317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53275" y="6131654"/>
              <a:ext cx="457200" cy="457200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982B2BE-AB9A-41C4-9951-6AEA33C9B6CA}"/>
                </a:ext>
              </a:extLst>
            </p:cNvPr>
            <p:cNvGrpSpPr/>
            <p:nvPr/>
          </p:nvGrpSpPr>
          <p:grpSpPr>
            <a:xfrm>
              <a:off x="644072" y="6123817"/>
              <a:ext cx="626375" cy="457200"/>
              <a:chOff x="644071" y="5535239"/>
              <a:chExt cx="1205750" cy="880095"/>
            </a:xfrm>
          </p:grpSpPr>
          <p:pic>
            <p:nvPicPr>
              <p:cNvPr id="19" name="Graphic 18">
                <a:extLst>
                  <a:ext uri="{FF2B5EF4-FFF2-40B4-BE49-F238E27FC236}">
                    <a16:creationId xmlns:a16="http://schemas.microsoft.com/office/drawing/2014/main" id="{B2A6AAA8-11DE-42F0-8722-7BDFFC7C63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44071" y="5535239"/>
                <a:ext cx="880095" cy="880095"/>
              </a:xfrm>
              <a:prstGeom prst="rect">
                <a:avLst/>
              </a:prstGeom>
            </p:spPr>
          </p:pic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434CDEF9-18B9-4C83-9A18-506C66330B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3189" y="5990373"/>
                <a:ext cx="346632" cy="0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headEnd type="none"/>
                <a:tailEnd type="stealth" w="lg" len="lg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03802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144C1-F0B3-4BAF-AD42-3E86E96F6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690"/>
            <a:ext cx="10515600" cy="855436"/>
          </a:xfrm>
        </p:spPr>
        <p:txBody>
          <a:bodyPr/>
          <a:lstStyle/>
          <a:p>
            <a:r>
              <a:rPr lang="en-US" b="1" dirty="0"/>
              <a:t>For 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AAA-A9B8-4122-B164-7384315C3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216"/>
            <a:ext cx="4786993" cy="436381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b="1" dirty="0">
                <a:solidFill>
                  <a:schemeClr val="accent1"/>
                </a:solidFill>
              </a:rPr>
              <a:t>Requirements</a:t>
            </a:r>
          </a:p>
          <a:p>
            <a:pPr marL="0" indent="0">
              <a:buNone/>
            </a:pPr>
            <a:r>
              <a:rPr lang="en-US" dirty="0"/>
              <a:t>This add-in requires Office 2016</a:t>
            </a:r>
          </a:p>
          <a:p>
            <a:r>
              <a:rPr lang="en-US" b="1" dirty="0"/>
              <a:t>Microsoft Excel</a:t>
            </a:r>
          </a:p>
          <a:p>
            <a:pPr lvl="1"/>
            <a:r>
              <a:rPr lang="en-US" dirty="0"/>
              <a:t>Excel 2016 for Windows Version 1608 (Build 7369.2055) or later </a:t>
            </a:r>
          </a:p>
          <a:p>
            <a:pPr lvl="1"/>
            <a:r>
              <a:rPr lang="en-US" dirty="0"/>
              <a:t>Excel 2016 for Mac 15.27 or later </a:t>
            </a:r>
          </a:p>
          <a:p>
            <a:pPr lvl="1"/>
            <a:r>
              <a:rPr lang="en-US" dirty="0"/>
              <a:t>Excel Online</a:t>
            </a:r>
          </a:p>
          <a:p>
            <a:r>
              <a:rPr lang="en-US" b="1" dirty="0"/>
              <a:t>Microsoft Word</a:t>
            </a:r>
          </a:p>
          <a:p>
            <a:pPr lvl="1"/>
            <a:r>
              <a:rPr lang="en-US" dirty="0"/>
              <a:t>Word 2016 for Windows Version 1612 (Build 7668.1000) or later </a:t>
            </a:r>
          </a:p>
          <a:p>
            <a:pPr lvl="1"/>
            <a:r>
              <a:rPr lang="en-US" dirty="0"/>
              <a:t>Word 2016 for Mac 15.32 or later </a:t>
            </a:r>
          </a:p>
          <a:p>
            <a:pPr lvl="1"/>
            <a:r>
              <a:rPr lang="en-US" dirty="0"/>
              <a:t>Word Online </a:t>
            </a:r>
          </a:p>
          <a:p>
            <a:r>
              <a:rPr lang="en-US" b="1" dirty="0"/>
              <a:t>Microsoft PowerPoint</a:t>
            </a:r>
          </a:p>
          <a:p>
            <a:pPr lvl="1"/>
            <a:r>
              <a:rPr lang="en-US" dirty="0"/>
              <a:t>PowerPoint 2016 for Windows </a:t>
            </a:r>
          </a:p>
          <a:p>
            <a:pPr lvl="1"/>
            <a:r>
              <a:rPr lang="en-US" dirty="0"/>
              <a:t>PowerPoint 2016 for Mac  </a:t>
            </a:r>
          </a:p>
          <a:p>
            <a:pPr lvl="1"/>
            <a:r>
              <a:rPr lang="en-US" dirty="0"/>
              <a:t>PowerPoint Online</a:t>
            </a:r>
          </a:p>
          <a:p>
            <a:pPr marL="0" indent="0">
              <a:buNone/>
            </a:pPr>
            <a:r>
              <a:rPr lang="en-US" sz="3400" b="1" dirty="0">
                <a:solidFill>
                  <a:schemeClr val="accent1"/>
                </a:solidFill>
              </a:rPr>
              <a:t>Support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/>
              <a:t>Please contact AnalysisPlace for any questions, issues, or suggestions.</a:t>
            </a:r>
          </a:p>
          <a:p>
            <a:r>
              <a:rPr lang="en-US" u="sng" dirty="0">
                <a:hlinkClick r:id="rId2"/>
              </a:rPr>
              <a:t>https://analysisplace.com/Contact-Us</a:t>
            </a:r>
            <a:r>
              <a:rPr lang="en-US" dirty="0"/>
              <a:t> or use the feedback form in the add-in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187E957-4FB7-4D56-84C2-882C3964CA09}"/>
              </a:ext>
            </a:extLst>
          </p:cNvPr>
          <p:cNvSpPr txBox="1">
            <a:spLocks/>
          </p:cNvSpPr>
          <p:nvPr/>
        </p:nvSpPr>
        <p:spPr>
          <a:xfrm>
            <a:off x="5908222" y="1827669"/>
            <a:ext cx="49094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AnalysisPlace offers a variety of related services:</a:t>
            </a:r>
          </a:p>
          <a:p>
            <a:pPr lvl="0"/>
            <a:r>
              <a:rPr lang="en-US" sz="1400" dirty="0"/>
              <a:t>Enterprise licensing</a:t>
            </a:r>
          </a:p>
          <a:p>
            <a:pPr lvl="1"/>
            <a:r>
              <a:rPr lang="en-US" sz="1200" dirty="0"/>
              <a:t>For organizations requiring more than 50 licenses.  </a:t>
            </a:r>
          </a:p>
          <a:p>
            <a:pPr lvl="1"/>
            <a:r>
              <a:rPr lang="en-US" sz="1200" dirty="0"/>
              <a:t>For example, this can enable all sales personnel to rapidly create proposals and business cases for customers.</a:t>
            </a:r>
          </a:p>
          <a:p>
            <a:pPr lvl="0"/>
            <a:r>
              <a:rPr lang="en-US" sz="1400" dirty="0"/>
              <a:t>Development of highly effective assessment tools</a:t>
            </a:r>
          </a:p>
          <a:p>
            <a:pPr lvl="1"/>
            <a:r>
              <a:rPr lang="en-US" sz="1200" dirty="0"/>
              <a:t>AnalysisPlace has been developing highly effective/productive assessment tools for over 15 years.</a:t>
            </a:r>
          </a:p>
          <a:p>
            <a:pPr lvl="0"/>
            <a:r>
              <a:rPr lang="en-US" sz="1400" dirty="0"/>
              <a:t>Development/inclusion of advanced/custom features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27F81-1E33-46A3-B4D3-AD5542058045}"/>
              </a:ext>
            </a:extLst>
          </p:cNvPr>
          <p:cNvSpPr txBox="1"/>
          <p:nvPr/>
        </p:nvSpPr>
        <p:spPr>
          <a:xfrm>
            <a:off x="5908222" y="1477855"/>
            <a:ext cx="3056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Other Services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3CF52F-2664-4E9F-A4FC-FFDB482B8BB3}"/>
              </a:ext>
            </a:extLst>
          </p:cNvPr>
          <p:cNvSpPr/>
          <p:nvPr/>
        </p:nvSpPr>
        <p:spPr>
          <a:xfrm>
            <a:off x="838200" y="987803"/>
            <a:ext cx="5858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https://analysisplace.com/Solutions/Document-Automation</a:t>
            </a:r>
            <a:r>
              <a:rPr lang="en-US" dirty="0"/>
              <a:t> </a:t>
            </a:r>
          </a:p>
        </p:txBody>
      </p:sp>
      <p:pic>
        <p:nvPicPr>
          <p:cNvPr id="8" name="Picture 7" descr="AnalysisPlace.com">
            <a:hlinkClick r:id="rId4" tooltip="&quot;AnalysisPlace.com&quot;"/>
            <a:extLst>
              <a:ext uri="{FF2B5EF4-FFF2-40B4-BE49-F238E27FC236}">
                <a16:creationId xmlns:a16="http://schemas.microsoft.com/office/drawing/2014/main" id="{3B906E95-5095-468A-84F2-115F5FD7E2D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89" y="6131336"/>
            <a:ext cx="2143125" cy="390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654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2">
    <wetp:webextensionref xmlns:r="http://schemas.openxmlformats.org/officeDocument/2006/relationships" r:id="rId1"/>
  </wetp:taskpane>
  <wetp:taskpane dockstate="right" visibility="0" width="350" row="12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844B53B1-2635-46D2-A352-BAB1EF302D28}">
  <we:reference id="78f4d70e-fb8b-4f8d-b284-0a2e60aeef37" version="1.3.0.0" store="\\Andy-Desktop\Users\ahall\OneDrive\Dev &amp; WebSite\Office.js Add-Ins\Manifests" storeType="Filesystem"/>
  <we:alternateReferences/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7E39A0E3-DAFC-4293-A852-969FED8590B6}">
  <we:reference id="wa104380955" version="2.2.1.0" store="en-US" storeType="OMEX"/>
  <we:alternateReferences>
    <we:reference id="wa104380955" version="2.2.1.0" store="wa104380955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1089</Words>
  <Application>Microsoft Office PowerPoint</Application>
  <PresentationFormat>Widescreen</PresentationFormat>
  <Paragraphs>145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Excel-to-PowerPoint Document Automation</vt:lpstr>
      <vt:lpstr>PowerPoint Presentation</vt:lpstr>
      <vt:lpstr>PowerPoint Presentation</vt:lpstr>
      <vt:lpstr>To Get Started To get started, update the sample PowerPoint document from the sample Excel workbook</vt:lpstr>
      <vt:lpstr>How to Link/Map Content Mapping content between Excel and PowerPoint is easy, but does require some manual steps</vt:lpstr>
      <vt:lpstr>Common Document Automation Scenarios Enables a wide variety of data-intensive document automation scenarios.   Here are a few:</vt:lpstr>
      <vt:lpstr>Key Features</vt:lpstr>
      <vt:lpstr>Word Vs. PowerPoint Key Differences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2018-10-09T03:53:54Z</dcterms:created>
  <dcterms:modified xsi:type="dcterms:W3CDTF">2018-10-09T03:54:44Z</dcterms:modified>
</cp:coreProperties>
</file>